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4" r:id="rId6"/>
    <p:sldId id="265" r:id="rId7"/>
    <p:sldId id="262" r:id="rId8"/>
    <p:sldId id="267" r:id="rId9"/>
    <p:sldId id="266" r:id="rId10"/>
    <p:sldId id="268" r:id="rId11"/>
    <p:sldId id="263" r:id="rId12"/>
    <p:sldId id="261" r:id="rId13"/>
    <p:sldId id="272" r:id="rId14"/>
    <p:sldId id="269" r:id="rId15"/>
    <p:sldId id="271" r:id="rId16"/>
    <p:sldId id="270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65"/>
    <p:restoredTop sz="83217"/>
  </p:normalViewPr>
  <p:slideViewPr>
    <p:cSldViewPr snapToGrid="0" snapToObjects="1">
      <p:cViewPr>
        <p:scale>
          <a:sx n="64" d="100"/>
          <a:sy n="64" d="100"/>
        </p:scale>
        <p:origin x="928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8633E-3009-7944-B802-BF6820ABC494}" type="datetimeFigureOut">
              <a:rPr lang="en-US" smtClean="0"/>
              <a:t>3/20/17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34D7E-E1C7-7C46-B46E-EB93FA6A1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01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34D7E-E1C7-7C46-B46E-EB93FA6A14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47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34D7E-E1C7-7C46-B46E-EB93FA6A14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05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34D7E-E1C7-7C46-B46E-EB93FA6A14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1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34D7E-E1C7-7C46-B46E-EB93FA6A14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6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34D7E-E1C7-7C46-B46E-EB93FA6A14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00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34D7E-E1C7-7C46-B46E-EB93FA6A14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96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34D7E-E1C7-7C46-B46E-EB93FA6A14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77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34D7E-E1C7-7C46-B46E-EB93FA6A14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73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34D7E-E1C7-7C46-B46E-EB93FA6A14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2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34D7E-E1C7-7C46-B46E-EB93FA6A14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08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34D7E-E1C7-7C46-B46E-EB93FA6A14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03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34D7E-E1C7-7C46-B46E-EB93FA6A14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38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34D7E-E1C7-7C46-B46E-EB93FA6A14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44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finding is: RIR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usual cause of that in a long standing hypertrophic- of- any- cause is a tight superior rectus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Tight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confirmed with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intra-op FDT [can guess it with in-office FDT with forceps or through- the- lid FDT]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forced tilt test &gt;10^,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Jampolsky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says is due to tight SR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34D7E-E1C7-7C46-B46E-EB93FA6A14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9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34D7E-E1C7-7C46-B46E-EB93FA6A14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15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34D7E-E1C7-7C46-B46E-EB93FA6A14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1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5061-95D4-DE4F-ACAF-3575751FC591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A8C8-3B51-2545-814C-8C5FCA11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32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5061-95D4-DE4F-ACAF-3575751FC591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A8C8-3B51-2545-814C-8C5FCA11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31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5061-95D4-DE4F-ACAF-3575751FC591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A8C8-3B51-2545-814C-8C5FCA11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1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5061-95D4-DE4F-ACAF-3575751FC591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A8C8-3B51-2545-814C-8C5FCA11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8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5061-95D4-DE4F-ACAF-3575751FC591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A8C8-3B51-2545-814C-8C5FCA11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5061-95D4-DE4F-ACAF-3575751FC591}" type="datetimeFigureOut">
              <a:rPr lang="en-US" smtClean="0"/>
              <a:t>3/20/17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A8C8-3B51-2545-814C-8C5FCA11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70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5061-95D4-DE4F-ACAF-3575751FC591}" type="datetimeFigureOut">
              <a:rPr lang="en-US" smtClean="0"/>
              <a:t>3/20/17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A8C8-3B51-2545-814C-8C5FCA11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1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5061-95D4-DE4F-ACAF-3575751FC591}" type="datetimeFigureOut">
              <a:rPr lang="en-US" smtClean="0"/>
              <a:t>3/20/17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A8C8-3B51-2545-814C-8C5FCA11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5061-95D4-DE4F-ACAF-3575751FC591}" type="datetimeFigureOut">
              <a:rPr lang="en-US" smtClean="0"/>
              <a:t>3/20/17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A8C8-3B51-2545-814C-8C5FCA11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0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5061-95D4-DE4F-ACAF-3575751FC591}" type="datetimeFigureOut">
              <a:rPr lang="en-US" smtClean="0"/>
              <a:t>3/20/17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A8C8-3B51-2545-814C-8C5FCA11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6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5061-95D4-DE4F-ACAF-3575751FC591}" type="datetimeFigureOut">
              <a:rPr lang="en-US" smtClean="0"/>
              <a:t>3/20/17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A8C8-3B51-2545-814C-8C5FCA11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3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85061-95D4-DE4F-ACAF-3575751FC591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CA8C8-3B51-2545-814C-8C5FCA11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4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1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scan, or not to scan - </a:t>
            </a:r>
            <a:br>
              <a:rPr lang="en-US" dirty="0" smtClean="0"/>
            </a:br>
            <a:r>
              <a:rPr lang="en-US" dirty="0" smtClean="0"/>
              <a:t>that is the (common) question.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Katarina Creese</a:t>
            </a:r>
          </a:p>
          <a:p>
            <a:r>
              <a:rPr lang="en-US" dirty="0" smtClean="0"/>
              <a:t>Lionel </a:t>
            </a:r>
            <a:r>
              <a:rPr lang="en-US" dirty="0" err="1" smtClean="0"/>
              <a:t>Kowal</a:t>
            </a:r>
            <a:endParaRPr lang="en-US" dirty="0" smtClean="0"/>
          </a:p>
          <a:p>
            <a:r>
              <a:rPr lang="en-US" dirty="0" smtClean="0"/>
              <a:t>OMC alumni </a:t>
            </a:r>
          </a:p>
          <a:p>
            <a:r>
              <a:rPr lang="en-US" dirty="0" smtClean="0"/>
              <a:t>20 March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9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What next?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11568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RSO  atrophic – in 20% of cases floppy tendon present</a:t>
            </a:r>
          </a:p>
          <a:p>
            <a:endParaRPr lang="en-US" dirty="0" smtClean="0">
              <a:solidFill>
                <a:srgbClr val="00B0F0"/>
              </a:solidFill>
            </a:endParaRPr>
          </a:p>
          <a:p>
            <a:pPr lvl="1"/>
            <a:r>
              <a:rPr lang="en-US" dirty="0"/>
              <a:t>Surgical option 1  -  if floppy tendon: do superior oblique tightening (</a:t>
            </a:r>
            <a:r>
              <a:rPr lang="en-US" dirty="0" smtClean="0"/>
              <a:t>only by a  </a:t>
            </a:r>
            <a:r>
              <a:rPr lang="en-US" dirty="0"/>
              <a:t>surgeon experienced in this type of surgery</a:t>
            </a:r>
            <a:r>
              <a:rPr lang="en-US" dirty="0" smtClean="0"/>
              <a:t>) </a:t>
            </a:r>
          </a:p>
          <a:p>
            <a:pPr lvl="2"/>
            <a:r>
              <a:rPr lang="en-US" i="1" dirty="0"/>
              <a:t>Imaging of the SO tendon is recommended as part of the evaluation of patients with (probable) SOP to segregate those with atrophy. 20% of the group with radiological atrophy are likely  to have floppy tendons and possibly require SOT, a more difficult and higher morbidity procedure than the more commonly performed inferior oblique surgeries for SOP</a:t>
            </a:r>
            <a:r>
              <a:rPr lang="en-US" i="1" dirty="0" smtClean="0"/>
              <a:t>. (</a:t>
            </a:r>
            <a:r>
              <a:rPr lang="en-US" i="1" dirty="0" err="1" smtClean="0"/>
              <a:t>Kowal</a:t>
            </a:r>
            <a:r>
              <a:rPr lang="en-US" i="1" dirty="0" smtClean="0"/>
              <a:t> and Mitchell)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Surgical option 2 – if not floppy tendon: recess – resect  LIR with adjustable </a:t>
            </a:r>
            <a:r>
              <a:rPr lang="en-US" dirty="0" err="1"/>
              <a:t>Faden</a:t>
            </a:r>
            <a:r>
              <a:rPr lang="en-US" dirty="0"/>
              <a:t> suture, transpose </a:t>
            </a:r>
            <a:r>
              <a:rPr lang="en-US" dirty="0" smtClean="0"/>
              <a:t>nasally </a:t>
            </a:r>
            <a:r>
              <a:rPr lang="en-US" dirty="0"/>
              <a:t>to reduce </a:t>
            </a:r>
            <a:r>
              <a:rPr lang="en-US" dirty="0" err="1"/>
              <a:t>excyclotorsion</a:t>
            </a:r>
            <a:endParaRPr lang="en-US" dirty="0"/>
          </a:p>
          <a:p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/>
              <a:t>Neurosurgery discussed (consideration of radiosurgery) – removal of lesion technically possible but likely to worsen diplopia 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35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Frequency of unilateral isolated CN IV palsy or paresis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err="1" smtClean="0"/>
              <a:t>Overdiagnosed</a:t>
            </a:r>
            <a:r>
              <a:rPr lang="en-US" dirty="0" smtClean="0"/>
              <a:t>?   </a:t>
            </a:r>
            <a:r>
              <a:rPr lang="en-US" dirty="0" err="1" smtClean="0"/>
              <a:t>Simonsz</a:t>
            </a:r>
            <a:r>
              <a:rPr lang="en-US" dirty="0" smtClean="0"/>
              <a:t> </a:t>
            </a:r>
            <a:r>
              <a:rPr lang="en-US" dirty="0" smtClean="0"/>
              <a:t>et al (1988) – 50% of superior oblique “palsy” diagnosed by </a:t>
            </a:r>
            <a:r>
              <a:rPr lang="en-US" dirty="0" smtClean="0"/>
              <a:t>strabismus </a:t>
            </a:r>
            <a:r>
              <a:rPr lang="en-US" dirty="0" smtClean="0"/>
              <a:t>specialists NOT neurogenic (50% got it wrong…)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Tested with succinylcholine </a:t>
            </a:r>
            <a:r>
              <a:rPr lang="en-US" dirty="0"/>
              <a:t>stimulation during </a:t>
            </a:r>
            <a:r>
              <a:rPr lang="en-US" dirty="0" smtClean="0"/>
              <a:t>surgery – if superior oblique does </a:t>
            </a:r>
            <a:r>
              <a:rPr lang="en-US" u="sng" dirty="0" smtClean="0"/>
              <a:t>not </a:t>
            </a:r>
            <a:r>
              <a:rPr lang="en-US" dirty="0" smtClean="0"/>
              <a:t>contract = paresis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2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u="sng" dirty="0"/>
              <a:t>Simulating </a:t>
            </a:r>
            <a:r>
              <a:rPr lang="en-US" sz="2800" u="sng" dirty="0" smtClean="0"/>
              <a:t>lesions</a:t>
            </a:r>
          </a:p>
          <a:p>
            <a:pPr lvl="1"/>
            <a:endParaRPr lang="en-US" sz="2800" dirty="0"/>
          </a:p>
          <a:p>
            <a:pPr lvl="2"/>
            <a:r>
              <a:rPr lang="en-US" sz="2400" dirty="0"/>
              <a:t>Pulley disorders (Velez et al, 2000)</a:t>
            </a:r>
          </a:p>
          <a:p>
            <a:pPr lvl="2"/>
            <a:r>
              <a:rPr lang="en-US" sz="2400" dirty="0"/>
              <a:t>Graves </a:t>
            </a:r>
            <a:r>
              <a:rPr lang="en-US" sz="2400" dirty="0" err="1"/>
              <a:t>orbitopathy</a:t>
            </a:r>
            <a:r>
              <a:rPr lang="en-US" sz="2400" dirty="0"/>
              <a:t> (Chen et al, 2008)</a:t>
            </a:r>
          </a:p>
          <a:p>
            <a:pPr lvl="2"/>
            <a:r>
              <a:rPr lang="en-US" sz="2400" dirty="0"/>
              <a:t>Anatomical causes (</a:t>
            </a:r>
            <a:r>
              <a:rPr lang="en-US" sz="2400" dirty="0" err="1"/>
              <a:t>Siepmann</a:t>
            </a:r>
            <a:r>
              <a:rPr lang="en-US" sz="2400" dirty="0"/>
              <a:t> and </a:t>
            </a:r>
            <a:r>
              <a:rPr lang="en-US" sz="2400" dirty="0" err="1"/>
              <a:t>Herzau</a:t>
            </a:r>
            <a:r>
              <a:rPr lang="en-US" sz="2400" dirty="0"/>
              <a:t>, 2005)</a:t>
            </a:r>
          </a:p>
          <a:p>
            <a:pPr lvl="2"/>
            <a:r>
              <a:rPr lang="en-US" sz="2400" dirty="0" err="1"/>
              <a:t>Tumour</a:t>
            </a:r>
            <a:r>
              <a:rPr lang="en-US" sz="2400" dirty="0"/>
              <a:t> – an extremely rare cause (</a:t>
            </a:r>
            <a:r>
              <a:rPr lang="en-US" sz="2400" dirty="0" err="1"/>
              <a:t>Elmalem</a:t>
            </a:r>
            <a:r>
              <a:rPr lang="en-US" sz="2400" dirty="0"/>
              <a:t> et al, </a:t>
            </a:r>
            <a:r>
              <a:rPr lang="en-US" sz="2400" dirty="0" smtClean="0"/>
              <a:t>2009)</a:t>
            </a:r>
          </a:p>
          <a:p>
            <a:pPr lvl="2"/>
            <a:r>
              <a:rPr lang="en-US" sz="2400" dirty="0" err="1" smtClean="0"/>
              <a:t>Posteroplaced</a:t>
            </a:r>
            <a:r>
              <a:rPr lang="en-US" sz="2400" dirty="0" smtClean="0"/>
              <a:t> </a:t>
            </a:r>
            <a:r>
              <a:rPr lang="en-US" sz="2400" dirty="0"/>
              <a:t>trochlea  </a:t>
            </a:r>
            <a:r>
              <a:rPr lang="en-US" sz="2400" dirty="0" smtClean="0"/>
              <a:t>(Bagolini,1982)</a:t>
            </a:r>
          </a:p>
          <a:p>
            <a:pPr lvl="2"/>
            <a:r>
              <a:rPr lang="en-US" sz="2400" dirty="0" smtClean="0"/>
              <a:t>Anomalous </a:t>
            </a:r>
            <a:r>
              <a:rPr lang="en-US" sz="2400" dirty="0"/>
              <a:t>anatomy </a:t>
            </a:r>
            <a:r>
              <a:rPr lang="en-US" sz="2400" dirty="0" smtClean="0"/>
              <a:t>(Fink</a:t>
            </a:r>
            <a:r>
              <a:rPr lang="en-US" sz="2400" dirty="0"/>
              <a:t>, </a:t>
            </a:r>
            <a:r>
              <a:rPr lang="en-US" sz="2400" dirty="0" smtClean="0"/>
              <a:t>1962)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928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6283648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Should every </a:t>
            </a:r>
            <a:r>
              <a:rPr lang="en-US" sz="2800" dirty="0">
                <a:solidFill>
                  <a:srgbClr val="FF0000"/>
                </a:solidFill>
              </a:rPr>
              <a:t>4</a:t>
            </a:r>
            <a:r>
              <a:rPr lang="en-US" sz="2800" baseline="30000" dirty="0">
                <a:solidFill>
                  <a:srgbClr val="FF0000"/>
                </a:solidFill>
              </a:rPr>
              <a:t>th</a:t>
            </a:r>
            <a:r>
              <a:rPr lang="en-US" sz="2800" dirty="0">
                <a:solidFill>
                  <a:srgbClr val="FF0000"/>
                </a:solidFill>
              </a:rPr>
              <a:t> nerve palsy </a:t>
            </a:r>
            <a:r>
              <a:rPr lang="en-US" sz="2800" dirty="0" smtClean="0">
                <a:solidFill>
                  <a:srgbClr val="FF0000"/>
                </a:solidFill>
              </a:rPr>
              <a:t>be imaged?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… probably yes, especially if planning to treat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dirty="0" smtClean="0"/>
              <a:t>(to separate superior oblique atrophy cases from 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dirty="0" smtClean="0"/>
              <a:t>non–atrophic causes)</a:t>
            </a:r>
            <a:endParaRPr lang="en-US" dirty="0"/>
          </a:p>
          <a:p>
            <a:endParaRPr lang="en-US" sz="2400" dirty="0"/>
          </a:p>
          <a:p>
            <a:r>
              <a:rPr lang="en-US" dirty="0" smtClean="0"/>
              <a:t>Most reliable way to </a:t>
            </a:r>
            <a:r>
              <a:rPr lang="en-US" dirty="0"/>
              <a:t>diagnose </a:t>
            </a:r>
            <a:r>
              <a:rPr lang="en-US" dirty="0" smtClean="0"/>
              <a:t>SOP</a:t>
            </a:r>
            <a:r>
              <a:rPr lang="en-US" dirty="0" smtClean="0"/>
              <a:t> </a:t>
            </a:r>
            <a:r>
              <a:rPr lang="en-US" dirty="0"/>
              <a:t>=</a:t>
            </a:r>
            <a:r>
              <a:rPr lang="en-US" dirty="0" smtClean="0"/>
              <a:t>                                                                     </a:t>
            </a:r>
            <a:r>
              <a:rPr lang="en-US" dirty="0"/>
              <a:t>MRI of the </a:t>
            </a:r>
            <a:r>
              <a:rPr lang="en-US" dirty="0" smtClean="0"/>
              <a:t>muscles – radiological evidence                                                   of superior oblique atrophy = palsy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275" y="365125"/>
            <a:ext cx="4270439" cy="593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r>
              <a:rPr lang="en-US" dirty="0"/>
              <a:t>SO has a medial and lateral </a:t>
            </a:r>
            <a:r>
              <a:rPr lang="en-US" dirty="0" smtClean="0"/>
              <a:t>compartment</a:t>
            </a:r>
          </a:p>
          <a:p>
            <a:endParaRPr lang="en-US" dirty="0"/>
          </a:p>
          <a:p>
            <a:pPr lvl="2"/>
            <a:r>
              <a:rPr lang="en-US" sz="2400" dirty="0"/>
              <a:t>lateral compartment </a:t>
            </a:r>
            <a:r>
              <a:rPr lang="en-US" sz="2400" dirty="0" smtClean="0"/>
              <a:t>inserts                                                                          behind </a:t>
            </a:r>
            <a:r>
              <a:rPr lang="en-US" sz="2400" dirty="0"/>
              <a:t>the </a:t>
            </a:r>
            <a:r>
              <a:rPr lang="en-US" sz="2400" dirty="0" smtClean="0"/>
              <a:t>equator and </a:t>
            </a:r>
            <a:r>
              <a:rPr lang="en-US" sz="2400" dirty="0"/>
              <a:t>is  </a:t>
            </a:r>
            <a:r>
              <a:rPr lang="en-US" sz="2400" dirty="0" smtClean="0"/>
              <a:t>                                                                        responsible </a:t>
            </a:r>
            <a:r>
              <a:rPr lang="en-US" sz="2400" dirty="0"/>
              <a:t>for vertical </a:t>
            </a:r>
            <a:r>
              <a:rPr lang="en-US" sz="2400" dirty="0" smtClean="0"/>
              <a:t>                                                                                     globe movement</a:t>
            </a:r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medial compartment </a:t>
            </a:r>
            <a:r>
              <a:rPr lang="en-US" sz="2400" dirty="0" smtClean="0"/>
              <a:t>inserts                                                                                 </a:t>
            </a:r>
            <a:r>
              <a:rPr lang="en-US" sz="2400" dirty="0"/>
              <a:t>in front of the </a:t>
            </a:r>
            <a:r>
              <a:rPr lang="en-US" sz="2400" dirty="0" smtClean="0"/>
              <a:t>equator and </a:t>
            </a:r>
            <a:r>
              <a:rPr lang="en-US" sz="2400" dirty="0"/>
              <a:t>is </a:t>
            </a:r>
            <a:r>
              <a:rPr lang="en-US" sz="2400" dirty="0" smtClean="0"/>
              <a:t>                                                                  responsible </a:t>
            </a:r>
            <a:r>
              <a:rPr lang="en-US" sz="2400" dirty="0"/>
              <a:t>for </a:t>
            </a:r>
            <a:r>
              <a:rPr lang="en-US" sz="2400" dirty="0" err="1" smtClean="0"/>
              <a:t>incyclotorsion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412" y="1027906"/>
            <a:ext cx="6058331" cy="549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82643" y="6157674"/>
            <a:ext cx="1573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Suh et al,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1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Not every possible CN IV palsy is </a:t>
            </a:r>
            <a:r>
              <a:rPr lang="en-US" dirty="0" smtClean="0"/>
              <a:t>‘idiopathic</a:t>
            </a:r>
            <a:r>
              <a:rPr lang="en-US" dirty="0"/>
              <a:t>' or </a:t>
            </a:r>
            <a:r>
              <a:rPr lang="en-US" dirty="0" smtClean="0"/>
              <a:t>‘late </a:t>
            </a:r>
            <a:r>
              <a:rPr lang="en-US" dirty="0"/>
              <a:t>presentation </a:t>
            </a:r>
            <a:r>
              <a:rPr lang="en-US" dirty="0" smtClean="0"/>
              <a:t>of congenital </a:t>
            </a:r>
            <a:r>
              <a:rPr lang="en-US" dirty="0"/>
              <a:t>fourth'  - how hard should we look for a cause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00"/>
                </a:solidFill>
                <a:ea typeface="Consolas"/>
                <a:cs typeface="Consolas"/>
              </a:rPr>
              <a:t>Radiological </a:t>
            </a:r>
            <a:r>
              <a:rPr lang="en-US" dirty="0">
                <a:solidFill>
                  <a:srgbClr val="000000"/>
                </a:solidFill>
                <a:ea typeface="Consolas"/>
                <a:cs typeface="Consolas"/>
              </a:rPr>
              <a:t>atrophy is a necessary condition for a  definitive diagnosis of </a:t>
            </a:r>
            <a:r>
              <a:rPr lang="en-US" dirty="0" smtClean="0">
                <a:solidFill>
                  <a:srgbClr val="000000"/>
                </a:solidFill>
                <a:ea typeface="Consolas"/>
                <a:cs typeface="Consolas"/>
              </a:rPr>
              <a:t>superior oblique palsy (</a:t>
            </a:r>
            <a:r>
              <a:rPr lang="en-US" dirty="0" err="1" smtClean="0">
                <a:solidFill>
                  <a:srgbClr val="000000"/>
                </a:solidFill>
                <a:ea typeface="Consolas"/>
                <a:cs typeface="Consolas"/>
              </a:rPr>
              <a:t>Demer</a:t>
            </a:r>
            <a:r>
              <a:rPr lang="en-US" dirty="0" smtClean="0">
                <a:solidFill>
                  <a:srgbClr val="000000"/>
                </a:solidFill>
                <a:ea typeface="Consolas"/>
                <a:cs typeface="Consolas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a typeface="Consolas"/>
                <a:cs typeface="Consolas"/>
              </a:rPr>
              <a:t>Siepmann</a:t>
            </a:r>
            <a:r>
              <a:rPr lang="en-US" dirty="0" smtClean="0">
                <a:solidFill>
                  <a:srgbClr val="000000"/>
                </a:solidFill>
                <a:ea typeface="Consolas"/>
                <a:cs typeface="Consolas"/>
              </a:rPr>
              <a:t>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720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</p:spPr>
        <p:txBody>
          <a:bodyPr/>
          <a:lstStyle/>
          <a:p>
            <a:r>
              <a:rPr lang="en-US" dirty="0" smtClean="0"/>
              <a:t>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3" y="1191986"/>
            <a:ext cx="10929257" cy="532311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Suh, </a:t>
            </a:r>
            <a:r>
              <a:rPr lang="en-US" dirty="0" err="1"/>
              <a:t>Soh</a:t>
            </a:r>
            <a:r>
              <a:rPr lang="en-US" dirty="0"/>
              <a:t> </a:t>
            </a:r>
            <a:r>
              <a:rPr lang="en-US" dirty="0" err="1"/>
              <a:t>Youn</a:t>
            </a:r>
            <a:r>
              <a:rPr lang="en-US" dirty="0"/>
              <a:t>, et al. "Extraocular Muscle Compartments in Superior Oblique </a:t>
            </a:r>
            <a:r>
              <a:rPr lang="en-US" dirty="0" err="1"/>
              <a:t>PalsyMuscle</a:t>
            </a:r>
            <a:r>
              <a:rPr lang="en-US" dirty="0"/>
              <a:t> Compartments in Superior Oblique Palsy." </a:t>
            </a:r>
            <a:r>
              <a:rPr lang="en-US" i="1" dirty="0"/>
              <a:t>Investigative ophthalmology &amp; visual science</a:t>
            </a:r>
            <a:r>
              <a:rPr lang="en-US" dirty="0"/>
              <a:t> 57.13 (2016): 5535-5540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Shin, Sun Young, and Joseph L. </a:t>
            </a:r>
            <a:r>
              <a:rPr lang="en-US" dirty="0" err="1"/>
              <a:t>Demer</a:t>
            </a:r>
            <a:r>
              <a:rPr lang="en-US" dirty="0"/>
              <a:t>. "Superior oblique extraocular muscle shape in superior oblique palsy." </a:t>
            </a:r>
            <a:r>
              <a:rPr lang="en-US" i="1" dirty="0"/>
              <a:t>American journal of ophthalmology</a:t>
            </a:r>
            <a:r>
              <a:rPr lang="en-US" dirty="0"/>
              <a:t> 159.6 (2015): 1169-1179</a:t>
            </a:r>
            <a:r>
              <a:rPr lang="en-US" dirty="0" smtClean="0"/>
              <a:t>.</a:t>
            </a:r>
          </a:p>
          <a:p>
            <a:r>
              <a:rPr lang="en-US" dirty="0" err="1"/>
              <a:t>Siepmann</a:t>
            </a:r>
            <a:r>
              <a:rPr lang="en-US" dirty="0"/>
              <a:t>, K., and V. </a:t>
            </a:r>
            <a:r>
              <a:rPr lang="en-US" dirty="0" err="1"/>
              <a:t>Herzau</a:t>
            </a:r>
            <a:r>
              <a:rPr lang="en-US" dirty="0"/>
              <a:t>. "Is congenital superior oblique strabismus a paretic disorder?--A magnetic resonance tomographic study." </a:t>
            </a:r>
            <a:r>
              <a:rPr lang="en-US" i="1" dirty="0" err="1"/>
              <a:t>Klinische</a:t>
            </a:r>
            <a:r>
              <a:rPr lang="en-US" i="1" dirty="0"/>
              <a:t> </a:t>
            </a:r>
            <a:r>
              <a:rPr lang="en-US" i="1" dirty="0" err="1"/>
              <a:t>Monatsblatter</a:t>
            </a:r>
            <a:r>
              <a:rPr lang="en-US" i="1" dirty="0"/>
              <a:t> fur </a:t>
            </a:r>
            <a:r>
              <a:rPr lang="en-US" i="1" dirty="0" err="1"/>
              <a:t>Augenheilkunde</a:t>
            </a:r>
            <a:r>
              <a:rPr lang="en-US" dirty="0"/>
              <a:t> 222.5 (2005): 413-418.</a:t>
            </a:r>
            <a:endParaRPr lang="en-US" dirty="0" smtClean="0"/>
          </a:p>
          <a:p>
            <a:r>
              <a:rPr lang="en-US" dirty="0" err="1"/>
              <a:t>Simonsz</a:t>
            </a:r>
            <a:r>
              <a:rPr lang="en-US" dirty="0"/>
              <a:t>, H. J., et al. "Length-tension curves of human eye muscles during succinylcholine-induced contraction." </a:t>
            </a:r>
            <a:r>
              <a:rPr lang="en-US" i="1" dirty="0"/>
              <a:t>Investigative ophthalmology &amp; visual science</a:t>
            </a:r>
            <a:r>
              <a:rPr lang="en-US" dirty="0"/>
              <a:t> 29.8 (1988): 1320-1330</a:t>
            </a:r>
            <a:r>
              <a:rPr lang="en-US" dirty="0" smtClean="0"/>
              <a:t>.</a:t>
            </a:r>
          </a:p>
          <a:p>
            <a:r>
              <a:rPr lang="en-US" dirty="0" err="1"/>
              <a:t>Elmalem</a:t>
            </a:r>
            <a:r>
              <a:rPr lang="en-US" dirty="0"/>
              <a:t>, Valerie I., et al. "Clinical course and prognosis of trochlear nerve schwannomas." </a:t>
            </a:r>
            <a:r>
              <a:rPr lang="en-US" i="1" dirty="0"/>
              <a:t>Ophthalmology</a:t>
            </a:r>
            <a:r>
              <a:rPr lang="en-US" dirty="0"/>
              <a:t> 116.10 (2009): 2011-2016</a:t>
            </a:r>
            <a:r>
              <a:rPr lang="en-US" dirty="0" smtClean="0"/>
              <a:t>.</a:t>
            </a:r>
          </a:p>
          <a:p>
            <a:r>
              <a:rPr lang="en-US" dirty="0" err="1"/>
              <a:t>Siepmann</a:t>
            </a:r>
            <a:r>
              <a:rPr lang="en-US" dirty="0"/>
              <a:t> K, </a:t>
            </a:r>
            <a:r>
              <a:rPr lang="en-US" dirty="0" err="1"/>
              <a:t>Herzau</a:t>
            </a:r>
            <a:r>
              <a:rPr lang="en-US" dirty="0"/>
              <a:t> V </a:t>
            </a:r>
            <a:r>
              <a:rPr lang="en-US" dirty="0" smtClean="0"/>
              <a:t>Is </a:t>
            </a:r>
            <a:r>
              <a:rPr lang="en-US" dirty="0"/>
              <a:t>congenital SO strabismus a paretic disorder</a:t>
            </a:r>
            <a:r>
              <a:rPr lang="en-US" dirty="0" smtClean="0"/>
              <a:t>?</a:t>
            </a:r>
            <a:r>
              <a:rPr lang="en-US" i="1" dirty="0"/>
              <a:t> </a:t>
            </a:r>
            <a:r>
              <a:rPr lang="en-US" i="1" dirty="0" err="1"/>
              <a:t>Klin</a:t>
            </a:r>
            <a:r>
              <a:rPr lang="en-US" i="1" dirty="0"/>
              <a:t> </a:t>
            </a:r>
            <a:r>
              <a:rPr lang="en-US" i="1" dirty="0" err="1"/>
              <a:t>Monatsbl</a:t>
            </a:r>
            <a:r>
              <a:rPr lang="en-US" i="1" dirty="0"/>
              <a:t> </a:t>
            </a:r>
            <a:r>
              <a:rPr lang="en-US" i="1" dirty="0" err="1"/>
              <a:t>Augenheilkd</a:t>
            </a:r>
            <a:r>
              <a:rPr lang="en-US" i="1" dirty="0"/>
              <a:t>  </a:t>
            </a:r>
            <a:r>
              <a:rPr lang="en-US" dirty="0"/>
              <a:t>May </a:t>
            </a:r>
            <a:r>
              <a:rPr lang="en-US" dirty="0" smtClean="0"/>
              <a:t>2005</a:t>
            </a:r>
          </a:p>
          <a:p>
            <a:r>
              <a:rPr lang="en-US" dirty="0"/>
              <a:t>Chen, Vicki M., and Linda R. </a:t>
            </a:r>
            <a:r>
              <a:rPr lang="en-US" dirty="0" err="1"/>
              <a:t>Dagi</a:t>
            </a:r>
            <a:r>
              <a:rPr lang="en-US" dirty="0"/>
              <a:t>. "Ocular misalignment in Graves disease may mimic that of superior oblique palsy." </a:t>
            </a:r>
            <a:r>
              <a:rPr lang="en-US" i="1" dirty="0"/>
              <a:t>Journal of Neuro-Ophthalmology</a:t>
            </a:r>
            <a:r>
              <a:rPr lang="en-US" dirty="0"/>
              <a:t> 28.4 (2008): 302-304.</a:t>
            </a:r>
            <a:r>
              <a:rPr lang="en-US" dirty="0" smtClean="0"/>
              <a:t> </a:t>
            </a:r>
          </a:p>
          <a:p>
            <a:r>
              <a:rPr lang="en-US" dirty="0"/>
              <a:t>Velez, Federico G., Robert A. Clark, and Joseph L. </a:t>
            </a:r>
            <a:r>
              <a:rPr lang="en-US" dirty="0" err="1"/>
              <a:t>Demer</a:t>
            </a:r>
            <a:r>
              <a:rPr lang="en-US" dirty="0"/>
              <a:t>. "Facial asymmetry in superior oblique muscle palsy and pulley heterotopy." </a:t>
            </a:r>
            <a:r>
              <a:rPr lang="en-US" i="1" dirty="0"/>
              <a:t>Journal of American Association for Pediatric Ophthalmology and Strabismus</a:t>
            </a:r>
            <a:r>
              <a:rPr lang="en-US" dirty="0"/>
              <a:t> 4.4 (2000): 233-239.</a:t>
            </a:r>
          </a:p>
        </p:txBody>
      </p:sp>
    </p:spTree>
    <p:extLst>
      <p:ext uri="{BB962C8B-B14F-4D97-AF65-F5344CB8AC3E}">
        <p14:creationId xmlns:p14="http://schemas.microsoft.com/office/powerpoint/2010/main" val="157418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64 year old male</a:t>
            </a:r>
          </a:p>
          <a:p>
            <a:endParaRPr lang="en-US" dirty="0" smtClean="0"/>
          </a:p>
          <a:p>
            <a:r>
              <a:rPr lang="en-US" dirty="0" smtClean="0"/>
              <a:t>Onset of vertical diplopia about 18 years ago</a:t>
            </a:r>
          </a:p>
          <a:p>
            <a:endParaRPr lang="en-US" dirty="0" smtClean="0"/>
          </a:p>
          <a:p>
            <a:r>
              <a:rPr lang="en-US" dirty="0" err="1" smtClean="0"/>
              <a:t>Dx</a:t>
            </a:r>
            <a:r>
              <a:rPr lang="en-US" dirty="0" smtClean="0"/>
              <a:t> of right CN IV palsy in 2006 – managed in NSW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422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 2006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353" y="1574177"/>
            <a:ext cx="3525427" cy="457946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427" y="2208653"/>
            <a:ext cx="3926609" cy="331051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flipV="1">
            <a:off x="2353235" y="4020672"/>
            <a:ext cx="416859" cy="134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 flipV="1">
            <a:off x="8891731" y="3730731"/>
            <a:ext cx="84551" cy="3571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77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Dx</a:t>
            </a:r>
            <a:r>
              <a:rPr lang="en-US" dirty="0" smtClean="0"/>
              <a:t> of </a:t>
            </a:r>
            <a:r>
              <a:rPr lang="en-US" dirty="0" err="1" smtClean="0"/>
              <a:t>infratentorial</a:t>
            </a:r>
            <a:r>
              <a:rPr lang="en-US" dirty="0" smtClean="0"/>
              <a:t> meningioma – or schwannoma?</a:t>
            </a:r>
          </a:p>
          <a:p>
            <a:endParaRPr lang="en-US" dirty="0" smtClean="0"/>
          </a:p>
          <a:p>
            <a:r>
              <a:rPr lang="en-US" dirty="0" smtClean="0"/>
              <a:t>Along the way he had R inferior oblique </a:t>
            </a:r>
            <a:r>
              <a:rPr lang="en-US" dirty="0" err="1" smtClean="0"/>
              <a:t>myectomy</a:t>
            </a:r>
            <a:r>
              <a:rPr lang="en-US" dirty="0" smtClean="0"/>
              <a:t> – no 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December 2016 </a:t>
            </a:r>
            <a:r>
              <a:rPr lang="en-US" dirty="0" smtClean="0"/>
              <a:t>– referred to Melbourne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VAR 6/9, VAL 6/8</a:t>
            </a:r>
          </a:p>
          <a:p>
            <a:r>
              <a:rPr lang="en-US" dirty="0" err="1" smtClean="0"/>
              <a:t>Titmus</a:t>
            </a:r>
            <a:r>
              <a:rPr lang="en-US" dirty="0" smtClean="0"/>
              <a:t> </a:t>
            </a:r>
            <a:r>
              <a:rPr lang="en-US" dirty="0"/>
              <a:t>test - fly</a:t>
            </a:r>
          </a:p>
          <a:p>
            <a:r>
              <a:rPr lang="en-US" dirty="0" smtClean="0"/>
              <a:t>Troublesome diplopia (had to give up work) – wears prisms for reading but still needs to close 1 eye to be able to read.</a:t>
            </a:r>
          </a:p>
          <a:p>
            <a:r>
              <a:rPr lang="en-US" dirty="0" smtClean="0"/>
              <a:t>Left head tilt – sore neck</a:t>
            </a:r>
          </a:p>
        </p:txBody>
      </p:sp>
    </p:spTree>
    <p:extLst>
      <p:ext uri="{BB962C8B-B14F-4D97-AF65-F5344CB8AC3E}">
        <p14:creationId xmlns:p14="http://schemas.microsoft.com/office/powerpoint/2010/main" val="1608353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December 2016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138297"/>
              </p:ext>
            </p:extLst>
          </p:nvPr>
        </p:nvGraphicFramePr>
        <p:xfrm>
          <a:off x="838200" y="3054985"/>
          <a:ext cx="10515600" cy="178962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05200"/>
                <a:gridCol w="3505200"/>
                <a:gridCol w="3505200"/>
              </a:tblGrid>
              <a:tr h="63573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2LH*</a:t>
                      </a:r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19RH</a:t>
                      </a:r>
                      <a:endParaRPr lang="en-US" sz="2800" b="0" dirty="0"/>
                    </a:p>
                  </a:txBody>
                  <a:tcPr anchor="ctr"/>
                </a:tc>
              </a:tr>
              <a:tr h="63573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6RH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25RH</a:t>
                      </a:r>
                      <a:endParaRPr lang="en-US" sz="2800" dirty="0"/>
                    </a:p>
                  </a:txBody>
                  <a:tcPr anchor="ctr"/>
                </a:tc>
              </a:tr>
              <a:tr h="44875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5RH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25+RH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9867" y="2133599"/>
            <a:ext cx="294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Maddox rod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227438" y="5646627"/>
            <a:ext cx="3188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*post-operative after R inferior oblique surgery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2399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December 2016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50124"/>
              </p:ext>
            </p:extLst>
          </p:nvPr>
        </p:nvGraphicFramePr>
        <p:xfrm>
          <a:off x="838200" y="1825626"/>
          <a:ext cx="10515600" cy="186584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505200"/>
                <a:gridCol w="3505200"/>
                <a:gridCol w="3505200"/>
              </a:tblGrid>
              <a:tr h="740848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0△</a:t>
                      </a:r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10△</a:t>
                      </a:r>
                      <a:endParaRPr lang="en-US" sz="2800" b="0" dirty="0"/>
                    </a:p>
                  </a:txBody>
                  <a:tcPr anchor="ctr"/>
                </a:tc>
              </a:tr>
              <a:tr h="56249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4△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9△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20△</a:t>
                      </a:r>
                      <a:endParaRPr lang="en-US" sz="2800" dirty="0"/>
                    </a:p>
                  </a:txBody>
                  <a:tcPr anchor="ctr"/>
                </a:tc>
              </a:tr>
              <a:tr h="56249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10△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25△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199" y="3826406"/>
            <a:ext cx="66757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Tight  RSR</a:t>
            </a:r>
          </a:p>
          <a:p>
            <a:r>
              <a:rPr lang="en-US" sz="2800" dirty="0" smtClean="0"/>
              <a:t>RIR under action</a:t>
            </a:r>
          </a:p>
          <a:p>
            <a:endParaRPr lang="en-US" sz="2800" dirty="0" smtClean="0"/>
          </a:p>
          <a:p>
            <a:r>
              <a:rPr lang="en-US" sz="2800" dirty="0" smtClean="0"/>
              <a:t>Tight superior rectus can be c</a:t>
            </a:r>
            <a:r>
              <a:rPr lang="en-US" sz="2800" dirty="0" smtClean="0"/>
              <a:t>onfirmed </a:t>
            </a:r>
            <a:r>
              <a:rPr lang="en-US" sz="2800" dirty="0" smtClean="0"/>
              <a:t>with 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Forced </a:t>
            </a:r>
            <a:r>
              <a:rPr lang="en-US" sz="2800" dirty="0" err="1" smtClean="0"/>
              <a:t>duction</a:t>
            </a:r>
            <a:r>
              <a:rPr lang="en-US" sz="2800" dirty="0" smtClean="0"/>
              <a:t> test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Forced tilt test - &gt;10△: tight SR</a:t>
            </a:r>
          </a:p>
          <a:p>
            <a:pPr marL="457200" indent="-457200">
              <a:buFontTx/>
              <a:buChar char="-"/>
            </a:pP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513983" y="3826406"/>
            <a:ext cx="4030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Large </a:t>
            </a:r>
            <a:r>
              <a:rPr lang="en-US" sz="2800" dirty="0" err="1" smtClean="0"/>
              <a:t>excyclotorsion</a:t>
            </a:r>
            <a:r>
              <a:rPr lang="en-US" sz="2800" dirty="0" smtClean="0"/>
              <a:t> 15deg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362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MRI showing R superior oblique atrophy not previously described (orbits not included on previous imaging)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373" y="1915902"/>
            <a:ext cx="6369254" cy="4351338"/>
          </a:xfrm>
        </p:spPr>
      </p:pic>
      <p:sp>
        <p:nvSpPr>
          <p:cNvPr id="3" name="Up Arrow 2"/>
          <p:cNvSpPr/>
          <p:nvPr/>
        </p:nvSpPr>
        <p:spPr>
          <a:xfrm flipV="1">
            <a:off x="5479953" y="3043549"/>
            <a:ext cx="153285" cy="5852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3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Minimal growth overtime (2mm over eleven years)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4" y="1994958"/>
            <a:ext cx="3648794" cy="36487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7" y="1994958"/>
            <a:ext cx="2832100" cy="36788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838200" y="5978075"/>
            <a:ext cx="180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2006</a:t>
            </a:r>
            <a:endParaRPr lang="en-US" sz="2800"/>
          </a:p>
        </p:txBody>
      </p:sp>
      <p:sp>
        <p:nvSpPr>
          <p:cNvPr id="8" name="TextBox 7"/>
          <p:cNvSpPr txBox="1"/>
          <p:nvPr/>
        </p:nvSpPr>
        <p:spPr>
          <a:xfrm>
            <a:off x="5301669" y="58621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592663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2012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709649" y="5911185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2016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395" y="1994958"/>
            <a:ext cx="4130965" cy="371562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001230" y="3949938"/>
            <a:ext cx="240912" cy="55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V="1">
            <a:off x="9026820" y="3998485"/>
            <a:ext cx="339533" cy="97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224456" y="4001312"/>
            <a:ext cx="29532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8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654</Words>
  <Application>Microsoft Macintosh PowerPoint</Application>
  <PresentationFormat>Widescreen</PresentationFormat>
  <Paragraphs>120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Calibri Light</vt:lpstr>
      <vt:lpstr>Consolas</vt:lpstr>
      <vt:lpstr>Arial</vt:lpstr>
      <vt:lpstr>Office Theme</vt:lpstr>
      <vt:lpstr>To scan, or not to scan -  that is the (common) question.</vt:lpstr>
      <vt:lpstr>PowerPoint Presentation</vt:lpstr>
      <vt:lpstr>MRI 2006</vt:lpstr>
      <vt:lpstr>PowerPoint Presentation</vt:lpstr>
      <vt:lpstr>December 2016 – referred to Melbourne</vt:lpstr>
      <vt:lpstr>December 2016</vt:lpstr>
      <vt:lpstr>December 2016</vt:lpstr>
      <vt:lpstr>MRI showing R superior oblique atrophy not previously described (orbits not included on previous imaging)</vt:lpstr>
      <vt:lpstr>Minimal growth overtime (2mm over eleven years)</vt:lpstr>
      <vt:lpstr>PowerPoint Presentation</vt:lpstr>
      <vt:lpstr>PowerPoint Presentation</vt:lpstr>
      <vt:lpstr>Frequency of unilateral isolated CN IV palsy or paresis</vt:lpstr>
      <vt:lpstr>PowerPoint Presentation</vt:lpstr>
      <vt:lpstr> </vt:lpstr>
      <vt:lpstr>  </vt:lpstr>
      <vt:lpstr>Summary</vt:lpstr>
      <vt:lpstr>Literature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69</cp:revision>
  <cp:lastPrinted>2017-03-19T09:38:22Z</cp:lastPrinted>
  <dcterms:created xsi:type="dcterms:W3CDTF">2017-03-13T07:09:47Z</dcterms:created>
  <dcterms:modified xsi:type="dcterms:W3CDTF">2017-03-19T19:20:24Z</dcterms:modified>
</cp:coreProperties>
</file>